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7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</p:sldIdLst>
  <p:sldSz cx="18288000" cy="10287000"/>
  <p:notesSz cx="6858000" cy="9144000"/>
  <p:embeddedFontLst>
    <p:embeddedFont>
      <p:font typeface="Playfair Display" panose="020F0502020204030204" pitchFamily="2" charset="0"/>
      <p:bold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2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92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98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04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09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15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20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24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30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635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582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583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</a:lvl1pPr>
            <a:lvl2pPr marL="0" lvl="1" indent="0" algn="r">
              <a:spcBef>
                <a:spcPts val="0"/>
              </a:spcBef>
              <a:buNone/>
            </a:lvl2pPr>
            <a:lvl3pPr marL="0" lvl="2" indent="0" algn="r">
              <a:spcBef>
                <a:spcPts val="0"/>
              </a:spcBef>
              <a:buNone/>
            </a:lvl3pPr>
            <a:lvl4pPr marL="0" lvl="3" indent="0" algn="r">
              <a:spcBef>
                <a:spcPts val="0"/>
              </a:spcBef>
              <a:buNone/>
            </a:lvl4pPr>
            <a:lvl5pPr marL="0" lvl="4" indent="0" algn="r">
              <a:spcBef>
                <a:spcPts val="0"/>
              </a:spcBef>
              <a:buNone/>
            </a:lvl5pPr>
            <a:lvl6pPr marL="0" lvl="5" indent="0" algn="r">
              <a:spcBef>
                <a:spcPts val="0"/>
              </a:spcBef>
              <a:buNone/>
            </a:lvl6pPr>
            <a:lvl7pPr marL="0" lvl="6" indent="0" algn="r">
              <a:spcBef>
                <a:spcPts val="0"/>
              </a:spcBef>
              <a:buNone/>
            </a:lvl7pPr>
            <a:lvl8pPr marL="0" lvl="7" indent="0" algn="r">
              <a:spcBef>
                <a:spcPts val="0"/>
              </a:spcBef>
              <a:buNone/>
            </a:lvl8pPr>
            <a:lvl9pPr marL="0" lvl="8" indent="0" algn="r">
              <a:spcBef>
                <a:spcPts val="0"/>
              </a:spcBef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61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>
            <a:endParaRPr/>
          </a:p>
        </p:txBody>
      </p:sp>
      <p:sp>
        <p:nvSpPr>
          <p:cNvPr id="1048662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63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64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</a:lvl1pPr>
            <a:lvl2pPr marL="0" lvl="1" indent="0" algn="r">
              <a:spcBef>
                <a:spcPts val="0"/>
              </a:spcBef>
              <a:buNone/>
            </a:lvl2pPr>
            <a:lvl3pPr marL="0" lvl="2" indent="0" algn="r">
              <a:spcBef>
                <a:spcPts val="0"/>
              </a:spcBef>
              <a:buNone/>
            </a:lvl3pPr>
            <a:lvl4pPr marL="0" lvl="3" indent="0" algn="r">
              <a:spcBef>
                <a:spcPts val="0"/>
              </a:spcBef>
              <a:buNone/>
            </a:lvl4pPr>
            <a:lvl5pPr marL="0" lvl="4" indent="0" algn="r">
              <a:spcBef>
                <a:spcPts val="0"/>
              </a:spcBef>
              <a:buNone/>
            </a:lvl5pPr>
            <a:lvl6pPr marL="0" lvl="5" indent="0" algn="r">
              <a:spcBef>
                <a:spcPts val="0"/>
              </a:spcBef>
              <a:buNone/>
            </a:lvl6pPr>
            <a:lvl7pPr marL="0" lvl="6" indent="0" algn="r">
              <a:spcBef>
                <a:spcPts val="0"/>
              </a:spcBef>
              <a:buNone/>
            </a:lvl7pPr>
            <a:lvl8pPr marL="0" lvl="7" indent="0" algn="r">
              <a:spcBef>
                <a:spcPts val="0"/>
              </a:spcBef>
              <a:buNone/>
            </a:lvl8pPr>
            <a:lvl9pPr marL="0" lvl="8" indent="0" algn="r">
              <a:spcBef>
                <a:spcPts val="0"/>
              </a:spcBef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45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>
            <a:endParaRPr/>
          </a:p>
        </p:txBody>
      </p:sp>
      <p:sp>
        <p:nvSpPr>
          <p:cNvPr id="1048646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47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48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</a:lvl1pPr>
            <a:lvl2pPr marL="0" lvl="1" indent="0" algn="r">
              <a:spcBef>
                <a:spcPts val="0"/>
              </a:spcBef>
              <a:buNone/>
            </a:lvl2pPr>
            <a:lvl3pPr marL="0" lvl="2" indent="0" algn="r">
              <a:spcBef>
                <a:spcPts val="0"/>
              </a:spcBef>
              <a:buNone/>
            </a:lvl3pPr>
            <a:lvl4pPr marL="0" lvl="3" indent="0" algn="r">
              <a:spcBef>
                <a:spcPts val="0"/>
              </a:spcBef>
              <a:buNone/>
            </a:lvl4pPr>
            <a:lvl5pPr marL="0" lvl="4" indent="0" algn="r">
              <a:spcBef>
                <a:spcPts val="0"/>
              </a:spcBef>
              <a:buNone/>
            </a:lvl5pPr>
            <a:lvl6pPr marL="0" lvl="5" indent="0" algn="r">
              <a:spcBef>
                <a:spcPts val="0"/>
              </a:spcBef>
              <a:buNone/>
            </a:lvl6pPr>
            <a:lvl7pPr marL="0" lvl="6" indent="0" algn="r">
              <a:spcBef>
                <a:spcPts val="0"/>
              </a:spcBef>
              <a:buNone/>
            </a:lvl7pPr>
            <a:lvl8pPr marL="0" lvl="7" indent="0" algn="r">
              <a:spcBef>
                <a:spcPts val="0"/>
              </a:spcBef>
              <a:buNone/>
            </a:lvl8pPr>
            <a:lvl9pPr marL="0" lvl="8" indent="0" algn="r">
              <a:spcBef>
                <a:spcPts val="0"/>
              </a:spcBef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50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8651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52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53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</a:lvl1pPr>
            <a:lvl2pPr marL="0" lvl="1" indent="0" algn="r">
              <a:spcBef>
                <a:spcPts val="0"/>
              </a:spcBef>
              <a:buNone/>
            </a:lvl2pPr>
            <a:lvl3pPr marL="0" lvl="2" indent="0" algn="r">
              <a:spcBef>
                <a:spcPts val="0"/>
              </a:spcBef>
              <a:buNone/>
            </a:lvl3pPr>
            <a:lvl4pPr marL="0" lvl="3" indent="0" algn="r">
              <a:spcBef>
                <a:spcPts val="0"/>
              </a:spcBef>
              <a:buNone/>
            </a:lvl4pPr>
            <a:lvl5pPr marL="0" lvl="4" indent="0" algn="r">
              <a:spcBef>
                <a:spcPts val="0"/>
              </a:spcBef>
              <a:buNone/>
            </a:lvl5pPr>
            <a:lvl6pPr marL="0" lvl="5" indent="0" algn="r">
              <a:spcBef>
                <a:spcPts val="0"/>
              </a:spcBef>
              <a:buNone/>
            </a:lvl6pPr>
            <a:lvl7pPr marL="0" lvl="6" indent="0" algn="r">
              <a:spcBef>
                <a:spcPts val="0"/>
              </a:spcBef>
              <a:buNone/>
            </a:lvl7pPr>
            <a:lvl8pPr marL="0" lvl="7" indent="0" algn="r">
              <a:spcBef>
                <a:spcPts val="0"/>
              </a:spcBef>
              <a:buNone/>
            </a:lvl8pPr>
            <a:lvl9pPr marL="0" lvl="8" indent="0" algn="r">
              <a:spcBef>
                <a:spcPts val="0"/>
              </a:spcBef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66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lvl9pPr>
          </a:lstStyle>
          <a:p>
            <a:endParaRPr/>
          </a:p>
        </p:txBody>
      </p:sp>
      <p:sp>
        <p:nvSpPr>
          <p:cNvPr id="1048667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68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69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</a:lvl1pPr>
            <a:lvl2pPr marL="0" lvl="1" indent="0" algn="r">
              <a:spcBef>
                <a:spcPts val="0"/>
              </a:spcBef>
              <a:buNone/>
            </a:lvl2pPr>
            <a:lvl3pPr marL="0" lvl="2" indent="0" algn="r">
              <a:spcBef>
                <a:spcPts val="0"/>
              </a:spcBef>
              <a:buNone/>
            </a:lvl3pPr>
            <a:lvl4pPr marL="0" lvl="3" indent="0" algn="r">
              <a:spcBef>
                <a:spcPts val="0"/>
              </a:spcBef>
              <a:buNone/>
            </a:lvl4pPr>
            <a:lvl5pPr marL="0" lvl="4" indent="0" algn="r">
              <a:spcBef>
                <a:spcPts val="0"/>
              </a:spcBef>
              <a:buNone/>
            </a:lvl5pPr>
            <a:lvl6pPr marL="0" lvl="5" indent="0" algn="r">
              <a:spcBef>
                <a:spcPts val="0"/>
              </a:spcBef>
              <a:buNone/>
            </a:lvl6pPr>
            <a:lvl7pPr marL="0" lvl="6" indent="0" algn="r">
              <a:spcBef>
                <a:spcPts val="0"/>
              </a:spcBef>
              <a:buNone/>
            </a:lvl7pPr>
            <a:lvl8pPr marL="0" lvl="7" indent="0" algn="r">
              <a:spcBef>
                <a:spcPts val="0"/>
              </a:spcBef>
              <a:buNone/>
            </a:lvl8pPr>
            <a:lvl9pPr marL="0" lvl="8" indent="0" algn="r">
              <a:spcBef>
                <a:spcPts val="0"/>
              </a:spcBef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71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8672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73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74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</a:lvl1pPr>
            <a:lvl2pPr marL="0" lvl="1" indent="0" algn="r">
              <a:spcBef>
                <a:spcPts val="0"/>
              </a:spcBef>
              <a:buNone/>
            </a:lvl2pPr>
            <a:lvl3pPr marL="0" lvl="2" indent="0" algn="r">
              <a:spcBef>
                <a:spcPts val="0"/>
              </a:spcBef>
              <a:buNone/>
            </a:lvl3pPr>
            <a:lvl4pPr marL="0" lvl="3" indent="0" algn="r">
              <a:spcBef>
                <a:spcPts val="0"/>
              </a:spcBef>
              <a:buNone/>
            </a:lvl4pPr>
            <a:lvl5pPr marL="0" lvl="4" indent="0" algn="r">
              <a:spcBef>
                <a:spcPts val="0"/>
              </a:spcBef>
              <a:buNone/>
            </a:lvl5pPr>
            <a:lvl6pPr marL="0" lvl="5" indent="0" algn="r">
              <a:spcBef>
                <a:spcPts val="0"/>
              </a:spcBef>
              <a:buNone/>
            </a:lvl6pPr>
            <a:lvl7pPr marL="0" lvl="6" indent="0" algn="r">
              <a:spcBef>
                <a:spcPts val="0"/>
              </a:spcBef>
              <a:buNone/>
            </a:lvl7pPr>
            <a:lvl8pPr marL="0" lvl="7" indent="0" algn="r">
              <a:spcBef>
                <a:spcPts val="0"/>
              </a:spcBef>
              <a:buNone/>
            </a:lvl8pPr>
            <a:lvl9pPr marL="0" lvl="8" indent="0" algn="r">
              <a:spcBef>
                <a:spcPts val="0"/>
              </a:spcBef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76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48677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48678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79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80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</a:lvl1pPr>
            <a:lvl2pPr marL="0" lvl="1" indent="0" algn="r">
              <a:spcBef>
                <a:spcPts val="0"/>
              </a:spcBef>
              <a:buNone/>
            </a:lvl2pPr>
            <a:lvl3pPr marL="0" lvl="2" indent="0" algn="r">
              <a:spcBef>
                <a:spcPts val="0"/>
              </a:spcBef>
              <a:buNone/>
            </a:lvl3pPr>
            <a:lvl4pPr marL="0" lvl="3" indent="0" algn="r">
              <a:spcBef>
                <a:spcPts val="0"/>
              </a:spcBef>
              <a:buNone/>
            </a:lvl4pPr>
            <a:lvl5pPr marL="0" lvl="4" indent="0" algn="r">
              <a:spcBef>
                <a:spcPts val="0"/>
              </a:spcBef>
              <a:buNone/>
            </a:lvl5pPr>
            <a:lvl6pPr marL="0" lvl="5" indent="0" algn="r">
              <a:spcBef>
                <a:spcPts val="0"/>
              </a:spcBef>
              <a:buNone/>
            </a:lvl6pPr>
            <a:lvl7pPr marL="0" lvl="6" indent="0" algn="r">
              <a:spcBef>
                <a:spcPts val="0"/>
              </a:spcBef>
              <a:buNone/>
            </a:lvl7pPr>
            <a:lvl8pPr marL="0" lvl="7" indent="0" algn="r">
              <a:spcBef>
                <a:spcPts val="0"/>
              </a:spcBef>
              <a:buNone/>
            </a:lvl8pPr>
            <a:lvl9pPr marL="0" lvl="8" indent="0" algn="r">
              <a:spcBef>
                <a:spcPts val="0"/>
              </a:spcBef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37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8638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48639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8640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48641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42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43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</a:lvl1pPr>
            <a:lvl2pPr marL="0" lvl="1" indent="0" algn="r">
              <a:spcBef>
                <a:spcPts val="0"/>
              </a:spcBef>
              <a:buNone/>
            </a:lvl2pPr>
            <a:lvl3pPr marL="0" lvl="2" indent="0" algn="r">
              <a:spcBef>
                <a:spcPts val="0"/>
              </a:spcBef>
              <a:buNone/>
            </a:lvl3pPr>
            <a:lvl4pPr marL="0" lvl="3" indent="0" algn="r">
              <a:spcBef>
                <a:spcPts val="0"/>
              </a:spcBef>
              <a:buNone/>
            </a:lvl4pPr>
            <a:lvl5pPr marL="0" lvl="4" indent="0" algn="r">
              <a:spcBef>
                <a:spcPts val="0"/>
              </a:spcBef>
              <a:buNone/>
            </a:lvl5pPr>
            <a:lvl6pPr marL="0" lvl="5" indent="0" algn="r">
              <a:spcBef>
                <a:spcPts val="0"/>
              </a:spcBef>
              <a:buNone/>
            </a:lvl6pPr>
            <a:lvl7pPr marL="0" lvl="6" indent="0" algn="r">
              <a:spcBef>
                <a:spcPts val="0"/>
              </a:spcBef>
              <a:buNone/>
            </a:lvl7pPr>
            <a:lvl8pPr marL="0" lvl="7" indent="0" algn="r">
              <a:spcBef>
                <a:spcPts val="0"/>
              </a:spcBef>
              <a:buNone/>
            </a:lvl8pPr>
            <a:lvl9pPr marL="0" lvl="8" indent="0" algn="r">
              <a:spcBef>
                <a:spcPts val="0"/>
              </a:spcBef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82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83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84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</a:lvl1pPr>
            <a:lvl2pPr marL="0" lvl="1" indent="0" algn="r">
              <a:spcBef>
                <a:spcPts val="0"/>
              </a:spcBef>
              <a:buNone/>
            </a:lvl2pPr>
            <a:lvl3pPr marL="0" lvl="2" indent="0" algn="r">
              <a:spcBef>
                <a:spcPts val="0"/>
              </a:spcBef>
              <a:buNone/>
            </a:lvl3pPr>
            <a:lvl4pPr marL="0" lvl="3" indent="0" algn="r">
              <a:spcBef>
                <a:spcPts val="0"/>
              </a:spcBef>
              <a:buNone/>
            </a:lvl4pPr>
            <a:lvl5pPr marL="0" lvl="4" indent="0" algn="r">
              <a:spcBef>
                <a:spcPts val="0"/>
              </a:spcBef>
              <a:buNone/>
            </a:lvl5pPr>
            <a:lvl6pPr marL="0" lvl="5" indent="0" algn="r">
              <a:spcBef>
                <a:spcPts val="0"/>
              </a:spcBef>
              <a:buNone/>
            </a:lvl6pPr>
            <a:lvl7pPr marL="0" lvl="6" indent="0" algn="r">
              <a:spcBef>
                <a:spcPts val="0"/>
              </a:spcBef>
              <a:buNone/>
            </a:lvl7pPr>
            <a:lvl8pPr marL="0" lvl="7" indent="0" algn="r">
              <a:spcBef>
                <a:spcPts val="0"/>
              </a:spcBef>
              <a:buNone/>
            </a:lvl8pPr>
            <a:lvl9pPr marL="0" lvl="8" indent="0" algn="r">
              <a:spcBef>
                <a:spcPts val="0"/>
              </a:spcBef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8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4868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868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8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9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</a:lvl1pPr>
            <a:lvl2pPr marL="0" lvl="1" indent="0" algn="r">
              <a:spcBef>
                <a:spcPts val="0"/>
              </a:spcBef>
              <a:buNone/>
            </a:lvl2pPr>
            <a:lvl3pPr marL="0" lvl="2" indent="0" algn="r">
              <a:spcBef>
                <a:spcPts val="0"/>
              </a:spcBef>
              <a:buNone/>
            </a:lvl3pPr>
            <a:lvl4pPr marL="0" lvl="3" indent="0" algn="r">
              <a:spcBef>
                <a:spcPts val="0"/>
              </a:spcBef>
              <a:buNone/>
            </a:lvl4pPr>
            <a:lvl5pPr marL="0" lvl="4" indent="0" algn="r">
              <a:spcBef>
                <a:spcPts val="0"/>
              </a:spcBef>
              <a:buNone/>
            </a:lvl5pPr>
            <a:lvl6pPr marL="0" lvl="5" indent="0" algn="r">
              <a:spcBef>
                <a:spcPts val="0"/>
              </a:spcBef>
              <a:buNone/>
            </a:lvl6pPr>
            <a:lvl7pPr marL="0" lvl="6" indent="0" algn="r">
              <a:spcBef>
                <a:spcPts val="0"/>
              </a:spcBef>
              <a:buNone/>
            </a:lvl7pPr>
            <a:lvl8pPr marL="0" lvl="7" indent="0" algn="r">
              <a:spcBef>
                <a:spcPts val="0"/>
              </a:spcBef>
              <a:buNone/>
            </a:lvl8pPr>
            <a:lvl9pPr marL="0" lvl="8" indent="0" algn="r">
              <a:spcBef>
                <a:spcPts val="0"/>
              </a:spcBef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55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656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8657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58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>
            <a:endParaRPr/>
          </a:p>
        </p:txBody>
      </p:sp>
      <p:sp>
        <p:nvSpPr>
          <p:cNvPr id="1048659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</a:lvl1pPr>
            <a:lvl2pPr marL="0" lvl="1" indent="0" algn="r">
              <a:spcBef>
                <a:spcPts val="0"/>
              </a:spcBef>
              <a:buNone/>
            </a:lvl2pPr>
            <a:lvl3pPr marL="0" lvl="2" indent="0" algn="r">
              <a:spcBef>
                <a:spcPts val="0"/>
              </a:spcBef>
              <a:buNone/>
            </a:lvl3pPr>
            <a:lvl4pPr marL="0" lvl="3" indent="0" algn="r">
              <a:spcBef>
                <a:spcPts val="0"/>
              </a:spcBef>
              <a:buNone/>
            </a:lvl4pPr>
            <a:lvl5pPr marL="0" lvl="4" indent="0" algn="r">
              <a:spcBef>
                <a:spcPts val="0"/>
              </a:spcBef>
              <a:buNone/>
            </a:lvl5pPr>
            <a:lvl6pPr marL="0" lvl="5" indent="0" algn="r">
              <a:spcBef>
                <a:spcPts val="0"/>
              </a:spcBef>
              <a:buNone/>
            </a:lvl6pPr>
            <a:lvl7pPr marL="0" lvl="6" indent="0" algn="r">
              <a:spcBef>
                <a:spcPts val="0"/>
              </a:spcBef>
              <a:buNone/>
            </a:lvl7pPr>
            <a:lvl8pPr marL="0" lvl="7" indent="0" algn="r">
              <a:spcBef>
                <a:spcPts val="0"/>
              </a:spcBef>
              <a:buNone/>
            </a:lvl8pPr>
            <a:lvl9pPr marL="0" lvl="8" indent="0" algn="r">
              <a:spcBef>
                <a:spcPts val="0"/>
              </a:spcBef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4857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857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857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858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Google Shape;84;p1"/>
          <p:cNvSpPr/>
          <p:nvPr/>
        </p:nvSpPr>
        <p:spPr>
          <a:xfrm rot="-5400000">
            <a:off x="4000501" y="-4000502"/>
            <a:ext cx="10287001" cy="18288003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1048585" name="Google Shape;85;p1"/>
          <p:cNvSpPr txBox="1"/>
          <p:nvPr/>
        </p:nvSpPr>
        <p:spPr>
          <a:xfrm>
            <a:off x="8805730" y="4972050"/>
            <a:ext cx="5384026" cy="136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10485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2097152" name="Google Shape;88;p1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 rot="-10798857">
            <a:off x="3426883" y="270755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8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1048589" name="Google Shape;90;p1"/>
          <p:cNvSpPr txBox="1"/>
          <p:nvPr/>
        </p:nvSpPr>
        <p:spPr>
          <a:xfrm>
            <a:off x="3127575" y="4115614"/>
            <a:ext cx="11735100" cy="113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/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</a:p>
        </p:txBody>
      </p:sp>
      <p:sp>
        <p:nvSpPr>
          <p:cNvPr id="1048590" name="Google Shape;91;p1"/>
          <p:cNvSpPr txBox="1"/>
          <p:nvPr/>
        </p:nvSpPr>
        <p:spPr>
          <a:xfrm>
            <a:off x="5994452" y="6010791"/>
            <a:ext cx="6402964" cy="870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5098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altLang="en-IN" sz="5098" b="1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ack</a:t>
            </a:r>
            <a:r>
              <a:rPr lang="en-US" altLang="en-IN" sz="5098" b="1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altLang="en-IN" sz="5098" b="1" i="0" u="none" strike="noStrike" cap="none" dirty="0" err="1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treet</a:t>
            </a:r>
            <a:r>
              <a:rPr lang="en-US" altLang="en-IN" sz="5098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IN" sz="5098" b="1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en-IN" sz="5098" b="1" i="0" u="none" strike="noStrike" cap="none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oys</a:t>
            </a:r>
            <a:endParaRPr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67BCDA-0790-457C-9164-94D106D54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5034" y="793301"/>
            <a:ext cx="2523432" cy="20903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8594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zh-CN" altLang="en-US"/>
              <a:t>
</a:t>
            </a:r>
          </a:p>
        </p:txBody>
      </p:sp>
      <p:pic>
        <p:nvPicPr>
          <p:cNvPr id="2097153" name="Google Shape;98;p2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 rot="10800000">
            <a:off x="893584" y="2150910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5" name="Google Shape;99;p2"/>
          <p:cNvSpPr txBox="1"/>
          <p:nvPr/>
        </p:nvSpPr>
        <p:spPr>
          <a:xfrm>
            <a:off x="2544028" y="479444"/>
            <a:ext cx="13368960" cy="14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96" name="Google Shape;100;p2"/>
          <p:cNvSpPr txBox="1"/>
          <p:nvPr/>
        </p:nvSpPr>
        <p:spPr>
          <a:xfrm>
            <a:off x="687629" y="2803183"/>
            <a:ext cx="15225359" cy="583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IN" sz="4223" b="1" i="0" u="none" strike="noStrike" cap="none" dirty="0">
                <a:solidFill>
                  <a:srgbClr val="C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Problem Statement Title </a:t>
            </a:r>
            <a:r>
              <a:rPr lang="en-US" altLang="en-IN" sz="4223" b="0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–</a:t>
            </a:r>
            <a:r>
              <a:rPr lang="en-US" altLang="en-IN" sz="4223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Smart Expense Management System (for College Students)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4223" b="1" dirty="0">
                <a:solidFill>
                  <a:srgbClr val="C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Theme </a:t>
            </a:r>
            <a:r>
              <a:rPr lang="en-US" altLang="en-IN" sz="4223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</a:t>
            </a:r>
            <a:r>
              <a:rPr lang="en-US" altLang="en-IN" sz="4223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Financial Empowerment for Students</a:t>
            </a:r>
            <a:endParaRPr lang="zh-CN" altLang="en-US" sz="44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4223" dirty="0">
                <a:solidFill>
                  <a:srgbClr val="C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PS Category </a:t>
            </a:r>
            <a:r>
              <a:rPr lang="en-US" altLang="en-IN" sz="4223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–</a:t>
            </a:r>
            <a:r>
              <a:rPr lang="en-US" altLang="en-IN" sz="4223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Software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223" dirty="0">
                <a:solidFill>
                  <a:srgbClr val="C00000"/>
                </a:solidFill>
                <a:latin typeface="Playfair Display"/>
                <a:sym typeface="Playfair Display"/>
              </a:rPr>
              <a:t>Domain</a:t>
            </a:r>
            <a:r>
              <a:rPr lang="en-US" altLang="zh-CN" sz="4223" dirty="0">
                <a:solidFill>
                  <a:srgbClr val="D9D9D9"/>
                </a:solidFill>
                <a:latin typeface="Playfair Display"/>
                <a:sym typeface="Playfair Display"/>
              </a:rPr>
              <a:t> – Fintech Innovation</a:t>
            </a:r>
            <a:endParaRPr lang="zh-CN" altLang="en-US" sz="4400" dirty="0"/>
          </a:p>
          <a:p>
            <a:pPr marL="571500" marR="0" lvl="0" indent="-57150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IN" sz="4223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571500" marR="0" lvl="0" indent="-571500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23754D-301B-4775-9E72-FA0141C74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8655" y="712797"/>
            <a:ext cx="2523432" cy="20903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8600" name="Google Shape;106;p3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97154" name="Google Shape;107;p3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1" name="Google Shape;108;p3"/>
          <p:cNvSpPr txBox="1"/>
          <p:nvPr/>
        </p:nvSpPr>
        <p:spPr>
          <a:xfrm>
            <a:off x="4260432" y="575042"/>
            <a:ext cx="9130784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</a:p>
        </p:txBody>
      </p:sp>
      <p:sp>
        <p:nvSpPr>
          <p:cNvPr id="1048602" name="Google Shape;109;p3"/>
          <p:cNvSpPr txBox="1"/>
          <p:nvPr/>
        </p:nvSpPr>
        <p:spPr>
          <a:xfrm>
            <a:off x="999140" y="2407587"/>
            <a:ext cx="14987620" cy="680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Smart Expense Mate is an all-in-one Web app that: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📊 </a:t>
            </a:r>
            <a:r>
              <a:rPr lang="en-US" altLang="en-IN" sz="4220" b="1" i="0" u="none" strike="noStrike" cap="none" dirty="0">
                <a:solidFill>
                  <a:srgbClr val="FFC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Tracks daily spending with smart categorization</a:t>
            </a:r>
            <a:r>
              <a:rPr lang="en-US" altLang="en-IN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lang="zh-CN" altLang="en-US"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🤖 </a:t>
            </a:r>
            <a:r>
              <a:rPr lang="en-US" altLang="en-IN" sz="4220" b="1" i="0" u="none" strike="noStrike" cap="none" dirty="0">
                <a:solidFill>
                  <a:srgbClr val="92D05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Uses AI to provide personalized budgeting insights</a:t>
            </a:r>
            <a:r>
              <a:rPr lang="en-US" altLang="en-IN" sz="4220" b="1" i="0" u="none" strike="noStrike" cap="none" dirty="0">
                <a:solidFill>
                  <a:srgbClr val="FFC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lang="zh-CN" altLang="en-US" dirty="0">
              <a:solidFill>
                <a:srgbClr val="FFC000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4220" b="1" i="0" u="none" strike="noStrike" cap="none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🤝</a:t>
            </a:r>
            <a:r>
              <a:rPr lang="en-US" altLang="en-IN" sz="4220" b="1" i="0" u="none" strike="noStrike" cap="none" dirty="0">
                <a:solidFill>
                  <a:srgbClr val="FFC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Enables seamless group expense sharing (e.g., for trips or shared accommodation).</a:t>
            </a:r>
            <a:endParaRPr lang="zh-CN" altLang="en-US" dirty="0">
              <a:solidFill>
                <a:srgbClr val="FFC000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4220" b="1" i="0" u="none" strike="noStrike" cap="none" dirty="0">
                <a:solidFill>
                  <a:schemeClr val="bg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🎓</a:t>
            </a:r>
            <a:r>
              <a:rPr lang="en-US" altLang="en-IN" sz="4220" b="1" i="0" u="none" strike="noStrike" cap="none" dirty="0">
                <a:solidFill>
                  <a:srgbClr val="FFC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altLang="en-IN" sz="4220" b="1" i="0" u="none" strike="noStrike" cap="none" dirty="0">
                <a:solidFill>
                  <a:srgbClr val="92D05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Offers educational content to improve financial literacy and warn against financial pitfalls</a:t>
            </a:r>
            <a:r>
              <a:rPr lang="en-US" altLang="en-IN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</a:t>
            </a:r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B5E6C-3650-4014-8E97-50D0DE6F3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96250" y="575042"/>
            <a:ext cx="2523432" cy="20903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8606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97155" name="Google Shape;116;p4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 rot="10800000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7" name="Google Shape;117;p4"/>
          <p:cNvSpPr txBox="1"/>
          <p:nvPr/>
        </p:nvSpPr>
        <p:spPr>
          <a:xfrm>
            <a:off x="4261341" y="742152"/>
            <a:ext cx="10260937" cy="92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</a:p>
        </p:txBody>
      </p:sp>
      <p:pic>
        <p:nvPicPr>
          <p:cNvPr id="2097161" name="Picture 209716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709441" y="1944101"/>
            <a:ext cx="11383879" cy="8342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F13C0-C661-4A89-BBB3-6F4F098C8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33629" y="618946"/>
            <a:ext cx="2523432" cy="20903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8611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zh-CN" altLang="en-US"/>
              <a:t>
</a:t>
            </a:r>
          </a:p>
        </p:txBody>
      </p:sp>
      <p:pic>
        <p:nvPicPr>
          <p:cNvPr id="2097156" name="Google Shape;124;p5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 rot="-10798857">
            <a:off x="-309087" y="938016"/>
            <a:ext cx="15019584" cy="841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2" name="Google Shape;125;p5"/>
          <p:cNvSpPr txBox="1"/>
          <p:nvPr/>
        </p:nvSpPr>
        <p:spPr>
          <a:xfrm>
            <a:off x="4362258" y="379144"/>
            <a:ext cx="9130784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Explainer text</a:t>
            </a:r>
            <a:endParaRPr lang="zh-CN" altLang="en-US" dirty="0"/>
          </a:p>
        </p:txBody>
      </p:sp>
      <p:sp>
        <p:nvSpPr>
          <p:cNvPr id="1048613" name="Google Shape;126;p5"/>
          <p:cNvSpPr txBox="1"/>
          <p:nvPr/>
        </p:nvSpPr>
        <p:spPr>
          <a:xfrm>
            <a:off x="247206" y="2522562"/>
            <a:ext cx="16882554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sz="4000" dirty="0">
                <a:solidFill>
                  <a:srgbClr val="92D050"/>
                </a:solidFill>
              </a:rPr>
              <a:t>Smart Expense Tracking: </a:t>
            </a:r>
            <a:r>
              <a:rPr sz="4000" dirty="0">
                <a:solidFill>
                  <a:schemeClr val="bg1"/>
                </a:solidFill>
              </a:rPr>
              <a:t>Core feature to log and categorize spending.</a:t>
            </a:r>
            <a:endParaRPr lang="zh-CN" altLang="en-US" sz="4000" dirty="0">
              <a:solidFill>
                <a:schemeClr val="bg1"/>
              </a:solidFill>
            </a:endParaRPr>
          </a:p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92D050"/>
                </a:solidFill>
              </a:rPr>
              <a:t>AI Budgeting Assistant: </a:t>
            </a:r>
            <a:r>
              <a:rPr lang="zh-CN" altLang="en-US" sz="4000" dirty="0">
                <a:solidFill>
                  <a:schemeClr val="bg1"/>
                </a:solidFill>
              </a:rPr>
              <a:t>Gives personalized saving tips.</a:t>
            </a:r>
          </a:p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92D050"/>
                </a:solidFill>
              </a:rPr>
              <a:t>Peer Expense Sharing: </a:t>
            </a:r>
            <a:r>
              <a:rPr lang="zh-CN" altLang="en-US" sz="4000" dirty="0">
                <a:solidFill>
                  <a:schemeClr val="bg1"/>
                </a:solidFill>
              </a:rPr>
              <a:t>Simplifies group bill splitting.</a:t>
            </a:r>
          </a:p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92D050"/>
                </a:solidFill>
              </a:rPr>
              <a:t>Financial Literacy Modules: </a:t>
            </a:r>
            <a:r>
              <a:rPr lang="zh-CN" altLang="en-US" sz="4000" dirty="0">
                <a:solidFill>
                  <a:schemeClr val="bg1"/>
                </a:solidFill>
              </a:rPr>
              <a:t>Educates on money habits and risks</a:t>
            </a:r>
            <a:r>
              <a:rPr lang="zh-CN" altLang="en-US" sz="4000" dirty="0">
                <a:solidFill>
                  <a:srgbClr val="92D050"/>
                </a:solidFill>
              </a:rPr>
              <a:t>.</a:t>
            </a:r>
          </a:p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92D050"/>
                </a:solidFill>
              </a:rPr>
              <a:t>Community Goals: </a:t>
            </a:r>
            <a:r>
              <a:rPr lang="zh-CN" altLang="en-US" sz="4000" dirty="0">
                <a:solidFill>
                  <a:schemeClr val="bg1"/>
                </a:solidFill>
              </a:rPr>
              <a:t>Enables shared financial goals.</a:t>
            </a:r>
          </a:p>
          <a:p>
            <a:pPr marL="571500" marR="0" lvl="0" indent="-571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92D050"/>
                </a:solidFill>
              </a:rPr>
              <a:t>User-Friendly Design: </a:t>
            </a:r>
            <a:r>
              <a:rPr lang="zh-CN" altLang="en-US" sz="4000" dirty="0">
                <a:solidFill>
                  <a:schemeClr val="bg1"/>
                </a:solidFill>
              </a:rPr>
              <a:t>Simple and student-focused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BE65D-349C-4A09-9159-BAE52DAA4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3629" y="683848"/>
            <a:ext cx="2523432" cy="20903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8617" name="Google Shape;132;p6"/>
          <p:cNvSpPr/>
          <p:nvPr/>
        </p:nvSpPr>
        <p:spPr>
          <a:xfrm rot="-5400000">
            <a:off x="1947670" y="-5675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97157" name="Google Shape;133;p6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 rot="-10798857">
            <a:off x="4832756" y="2237412"/>
            <a:ext cx="7945947" cy="41602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8" name="Google Shape;134;p6"/>
          <p:cNvSpPr txBox="1"/>
          <p:nvPr/>
        </p:nvSpPr>
        <p:spPr>
          <a:xfrm>
            <a:off x="4240338" y="506459"/>
            <a:ext cx="9130784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</a:p>
        </p:txBody>
      </p:sp>
      <p:sp>
        <p:nvSpPr>
          <p:cNvPr id="1048698" name="TextBox 1048697"/>
          <p:cNvSpPr txBox="1"/>
          <p:nvPr/>
        </p:nvSpPr>
        <p:spPr>
          <a:xfrm>
            <a:off x="-11138" y="3870140"/>
            <a:ext cx="9637365" cy="591040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rgbClr val="92D050"/>
                </a:solidFill>
              </a:rPr>
              <a:t>Expense Tracking</a:t>
            </a:r>
            <a:r>
              <a:rPr lang="en-IN" sz="3200" dirty="0">
                <a:solidFill>
                  <a:srgbClr val="FFFFFF"/>
                </a:solidFill>
              </a:rPr>
              <a:t>: Easy logging and categorization of spending.
</a:t>
            </a:r>
            <a:r>
              <a:rPr lang="en-IN" sz="3200" dirty="0">
                <a:solidFill>
                  <a:srgbClr val="92D050"/>
                </a:solidFill>
              </a:rPr>
              <a:t>AI Budgeting</a:t>
            </a:r>
            <a:r>
              <a:rPr lang="en-IN" sz="3200" dirty="0">
                <a:solidFill>
                  <a:srgbClr val="FFFFFF"/>
                </a:solidFill>
              </a:rPr>
              <a:t>: Smart, personalized financial suggestions.
</a:t>
            </a:r>
            <a:r>
              <a:rPr lang="en-IN" sz="3200" dirty="0">
                <a:solidFill>
                  <a:srgbClr val="92D050"/>
                </a:solidFill>
              </a:rPr>
              <a:t>Peer Sharing</a:t>
            </a:r>
            <a:r>
              <a:rPr lang="en-IN" sz="3200" dirty="0">
                <a:solidFill>
                  <a:srgbClr val="FFFFFF"/>
                </a:solidFill>
              </a:rPr>
              <a:t>: Simple group expense management.
</a:t>
            </a:r>
            <a:r>
              <a:rPr lang="en-IN" sz="3200" dirty="0">
                <a:solidFill>
                  <a:srgbClr val="92D050"/>
                </a:solidFill>
              </a:rPr>
              <a:t>Financial Literacy</a:t>
            </a:r>
            <a:r>
              <a:rPr lang="en-IN" sz="3200" dirty="0">
                <a:solidFill>
                  <a:srgbClr val="FFFFFF"/>
                </a:solidFill>
              </a:rPr>
              <a:t>: Quick lessons and risk alerts.
</a:t>
            </a:r>
            <a:r>
              <a:rPr lang="en-IN" sz="3200" dirty="0">
                <a:solidFill>
                  <a:srgbClr val="92D050"/>
                </a:solidFill>
              </a:rPr>
              <a:t>Goal Setting</a:t>
            </a:r>
            <a:r>
              <a:rPr lang="en-IN" sz="3200" dirty="0">
                <a:solidFill>
                  <a:srgbClr val="FFFFFF"/>
                </a:solidFill>
              </a:rPr>
              <a:t>: Track goals with peers.</a:t>
            </a:r>
            <a:endParaRPr lang="en-IN" sz="3200" dirty="0">
              <a:solidFill>
                <a:srgbClr val="000000"/>
              </a:solidFill>
            </a:endParaRPr>
          </a:p>
        </p:txBody>
      </p:sp>
      <p:sp>
        <p:nvSpPr>
          <p:cNvPr id="1048699" name="TextBox 1048698"/>
          <p:cNvSpPr txBox="1"/>
          <p:nvPr/>
        </p:nvSpPr>
        <p:spPr>
          <a:xfrm>
            <a:off x="10023947" y="3870140"/>
            <a:ext cx="8782214" cy="517173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3200" dirty="0">
                <a:solidFill>
                  <a:srgbClr val="FFFFFF"/>
                </a:solidFill>
              </a:rPr>
              <a:t>Student-Centric Design</a:t>
            </a:r>
            <a:endParaRPr lang="en-IN" sz="32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3200" dirty="0">
                <a:solidFill>
                  <a:srgbClr val="FFFFFF"/>
                </a:solidFill>
              </a:rPr>
              <a:t>Combines tracking with financial education</a:t>
            </a:r>
            <a:endParaRPr lang="en-IN" sz="32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3200" dirty="0">
                <a:solidFill>
                  <a:srgbClr val="FFFFFF"/>
                </a:solidFill>
              </a:rPr>
              <a:t>AI-powered personalized budgeting</a:t>
            </a:r>
            <a:endParaRPr lang="en-IN" sz="32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3200" dirty="0">
                <a:solidFill>
                  <a:srgbClr val="FFFFFF"/>
                </a:solidFill>
              </a:rPr>
              <a:t>Promotes peer collaboration on goals</a:t>
            </a:r>
            <a:endParaRPr lang="en-IN" sz="32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3200" dirty="0">
                <a:solidFill>
                  <a:srgbClr val="FFFFFF"/>
                </a:solidFill>
              </a:rPr>
              <a:t>Raises awareness on financial risks like gambling</a:t>
            </a:r>
            <a:endParaRPr lang="en-IN" sz="32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IN" sz="3200" dirty="0">
                <a:solidFill>
                  <a:srgbClr val="FFFFFF"/>
                </a:solidFill>
              </a:rPr>
              <a:t>Focuses on social impact</a:t>
            </a:r>
            <a:endParaRPr lang="en-IN" sz="32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476B5-1D98-4994-9B9E-79D56E494DED}"/>
              </a:ext>
            </a:extLst>
          </p:cNvPr>
          <p:cNvSpPr txBox="1"/>
          <p:nvPr/>
        </p:nvSpPr>
        <p:spPr>
          <a:xfrm>
            <a:off x="2087385" y="2879540"/>
            <a:ext cx="469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rgbClr val="FFFFFF"/>
                </a:solidFill>
              </a:rPr>
              <a:t>FEATURES</a:t>
            </a:r>
            <a:endParaRPr lang="en-US" sz="40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F76D5-5A64-45DB-B8DC-3FD5514037F8}"/>
              </a:ext>
            </a:extLst>
          </p:cNvPr>
          <p:cNvSpPr txBox="1"/>
          <p:nvPr/>
        </p:nvSpPr>
        <p:spPr>
          <a:xfrm>
            <a:off x="11506695" y="2879540"/>
            <a:ext cx="4693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rgbClr val="FFFFFF"/>
                </a:solidFill>
              </a:rPr>
              <a:t>NOVELTY</a:t>
            </a:r>
            <a:endParaRPr lang="en-US" sz="4000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D2C860-E1D5-4885-9244-17A669598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2488" y="593204"/>
            <a:ext cx="2523432" cy="20903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Google Shape;139;p7"/>
          <p:cNvSpPr/>
          <p:nvPr/>
        </p:nvSpPr>
        <p:spPr>
          <a:xfrm rot="-5400000">
            <a:off x="780892" y="-4685051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97158" name="Google Shape;140;p7"/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 rot="-10798857">
            <a:off x="4009797" y="1850851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2" name="Google Shape;141;p7"/>
          <p:cNvSpPr txBox="1"/>
          <p:nvPr/>
        </p:nvSpPr>
        <p:spPr>
          <a:xfrm>
            <a:off x="3114908" y="309338"/>
            <a:ext cx="12058184" cy="92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</a:p>
        </p:txBody>
      </p:sp>
      <p:sp>
        <p:nvSpPr>
          <p:cNvPr id="1048700" name="TextBox 1048699"/>
          <p:cNvSpPr txBox="1"/>
          <p:nvPr/>
        </p:nvSpPr>
        <p:spPr>
          <a:xfrm>
            <a:off x="0" y="2836429"/>
            <a:ext cx="9057235" cy="627709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FFF"/>
                </a:solidFill>
              </a:rPr>
              <a:t>
⚠️ </a:t>
            </a:r>
            <a:r>
              <a:rPr lang="en-IN" sz="4000" u="sng" dirty="0">
                <a:solidFill>
                  <a:srgbClr val="FFFFFF"/>
                </a:solidFill>
              </a:rPr>
              <a:t>Drawbacks</a:t>
            </a:r>
            <a:r>
              <a:rPr lang="en-IN" sz="4000" dirty="0">
                <a:solidFill>
                  <a:srgbClr val="FFFFFF"/>
                </a:solidFill>
              </a:rPr>
              <a:t>
</a:t>
            </a:r>
            <a:r>
              <a:rPr lang="en-IN" sz="2800" dirty="0">
                <a:solidFill>
                  <a:srgbClr val="FFFFFF"/>
                </a:solidFill>
              </a:rPr>
              <a:t>
</a:t>
            </a:r>
            <a:r>
              <a:rPr lang="en-IN" sz="2800" dirty="0">
                <a:solidFill>
                  <a:srgbClr val="FFC000"/>
                </a:solidFill>
              </a:rPr>
              <a:t>Limited Financial Data</a:t>
            </a:r>
            <a:r>
              <a:rPr lang="en-IN" sz="2800" dirty="0">
                <a:solidFill>
                  <a:srgbClr val="FFFFFF"/>
                </a:solidFill>
              </a:rPr>
              <a:t>: Students may not input all expenses, affecting accuracy.
</a:t>
            </a:r>
            <a:r>
              <a:rPr lang="en-IN" sz="2800" dirty="0">
                <a:solidFill>
                  <a:srgbClr val="FFC000"/>
                </a:solidFill>
              </a:rPr>
              <a:t>AI Accuracy</a:t>
            </a:r>
            <a:r>
              <a:rPr lang="en-IN" sz="2800" dirty="0">
                <a:solidFill>
                  <a:srgbClr val="FFFFFF"/>
                </a:solidFill>
              </a:rPr>
              <a:t>: Budget suggestions depend heavily on consistent user input.
</a:t>
            </a:r>
            <a:r>
              <a:rPr lang="en-IN" sz="2800" dirty="0">
                <a:solidFill>
                  <a:srgbClr val="FFC000"/>
                </a:solidFill>
              </a:rPr>
              <a:t>Privacy Concerns</a:t>
            </a:r>
            <a:r>
              <a:rPr lang="en-IN" sz="2800" dirty="0">
                <a:solidFill>
                  <a:srgbClr val="FFFFFF"/>
                </a:solidFill>
              </a:rPr>
              <a:t>: Handling financial and group data requires strong security.
</a:t>
            </a:r>
            <a:r>
              <a:rPr lang="en-IN" sz="2800" dirty="0">
                <a:solidFill>
                  <a:srgbClr val="FFC000"/>
                </a:solidFill>
              </a:rPr>
              <a:t>Internet Dependency</a:t>
            </a:r>
            <a:r>
              <a:rPr lang="en-IN" sz="2800" dirty="0">
                <a:solidFill>
                  <a:srgbClr val="FFFFFF"/>
                </a:solidFill>
              </a:rPr>
              <a:t>: Most features may require online access.</a:t>
            </a:r>
          </a:p>
        </p:txBody>
      </p:sp>
      <p:sp>
        <p:nvSpPr>
          <p:cNvPr id="1048701" name="TextBox 1048700"/>
          <p:cNvSpPr txBox="1"/>
          <p:nvPr/>
        </p:nvSpPr>
        <p:spPr>
          <a:xfrm>
            <a:off x="9418193" y="3147724"/>
            <a:ext cx="9174607" cy="64142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FFFFFF"/>
                </a:solidFill>
              </a:rPr>
              <a:t>🛑 </a:t>
            </a:r>
            <a:r>
              <a:rPr lang="en-IN" sz="4000" b="1" u="sng" dirty="0">
                <a:solidFill>
                  <a:srgbClr val="FFFFFF"/>
                </a:solidFill>
              </a:rPr>
              <a:t>Showstoppers</a:t>
            </a:r>
          </a:p>
          <a:p>
            <a:endParaRPr lang="en-IN" sz="4000" b="1" u="sng" dirty="0">
              <a:solidFill>
                <a:srgbClr val="FFFFFF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C000"/>
                </a:solidFill>
              </a:rPr>
              <a:t>Data Privacy Breach</a:t>
            </a:r>
            <a:r>
              <a:rPr lang="en-IN" sz="2800" dirty="0">
                <a:solidFill>
                  <a:srgbClr val="FFFFFF"/>
                </a:solidFill>
              </a:rPr>
              <a:t>: Any mishandling of user financial data can break trust.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C000"/>
                </a:solidFill>
              </a:rPr>
              <a:t>AI Malfunction</a:t>
            </a:r>
            <a:r>
              <a:rPr lang="en-IN" sz="2800" dirty="0">
                <a:solidFill>
                  <a:srgbClr val="FFFFFF"/>
                </a:solidFill>
              </a:rPr>
              <a:t>: Poor predictions or irrelevant suggestions can ruin user experience.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C000"/>
                </a:solidFill>
              </a:rPr>
              <a:t>Group Conflict</a:t>
            </a:r>
            <a:r>
              <a:rPr lang="en-IN" sz="2800" dirty="0">
                <a:solidFill>
                  <a:srgbClr val="FFFFFF"/>
                </a:solidFill>
              </a:rPr>
              <a:t>: Mismanaged peer expense sharing may lead to disputes.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C000"/>
                </a:solidFill>
              </a:rPr>
              <a:t>Scalability Issues</a:t>
            </a:r>
            <a:r>
              <a:rPr lang="en-IN" sz="2800" dirty="0">
                <a:solidFill>
                  <a:srgbClr val="FFFFFF"/>
                </a:solidFill>
              </a:rPr>
              <a:t>: Failure to handle a growing user base could limit impact.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977ED-C172-4172-BFA1-CB851C59C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1020" y="557019"/>
            <a:ext cx="2523432" cy="20903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8626" name="Google Shape;147;p8"/>
          <p:cNvSpPr/>
          <p:nvPr/>
        </p:nvSpPr>
        <p:spPr>
          <a:xfrm rot="-5400000">
            <a:off x="1687112" y="-448693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97159" name="Google Shape;148;p8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7" name="Google Shape;149;p8"/>
          <p:cNvSpPr txBox="1"/>
          <p:nvPr/>
        </p:nvSpPr>
        <p:spPr>
          <a:xfrm>
            <a:off x="4663116" y="1813757"/>
            <a:ext cx="1055906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 </a:t>
            </a:r>
            <a:r>
              <a:rPr lang="en-US" altLang="en-IN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altLang="en-IN" sz="5662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altLang="en-IN" sz="5662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ack</a:t>
            </a:r>
            <a:r>
              <a:rPr lang="en-US" altLang="en-IN" sz="5662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altLang="en-IN" sz="5662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treet</a:t>
            </a:r>
            <a:r>
              <a:rPr lang="en-US" altLang="en-IN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en-IN" sz="5662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altLang="en-IN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oys</a:t>
            </a:r>
            <a:endParaRPr lang="zh-CN" altLang="en-US" dirty="0"/>
          </a:p>
        </p:txBody>
      </p:sp>
      <p:sp>
        <p:nvSpPr>
          <p:cNvPr id="1048628" name="Google Shape;150;p8"/>
          <p:cNvSpPr txBox="1"/>
          <p:nvPr/>
        </p:nvSpPr>
        <p:spPr>
          <a:xfrm>
            <a:off x="627995" y="3372448"/>
            <a:ext cx="8070241" cy="72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 Members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D70F9-F110-4CD5-9636-846F0A4A31BC}"/>
              </a:ext>
            </a:extLst>
          </p:cNvPr>
          <p:cNvSpPr txBox="1"/>
          <p:nvPr/>
        </p:nvSpPr>
        <p:spPr>
          <a:xfrm>
            <a:off x="2586996" y="4385161"/>
            <a:ext cx="6111240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Anshuman Singh Thakur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err="1">
                <a:solidFill>
                  <a:schemeClr val="bg1"/>
                </a:solidFill>
              </a:rPr>
              <a:t>Aashay</a:t>
            </a:r>
            <a:r>
              <a:rPr lang="en-US" sz="3200" dirty="0">
                <a:solidFill>
                  <a:schemeClr val="bg1"/>
                </a:solidFill>
              </a:rPr>
              <a:t> Sangam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Anuj Kumar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Anish </a:t>
            </a:r>
            <a:r>
              <a:rPr lang="en-US" sz="3200" dirty="0" err="1">
                <a:solidFill>
                  <a:schemeClr val="bg1"/>
                </a:solidFill>
              </a:rPr>
              <a:t>Malaiya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678F1-E7D3-4034-B13B-0401B4601A91}"/>
              </a:ext>
            </a:extLst>
          </p:cNvPr>
          <p:cNvSpPr txBox="1"/>
          <p:nvPr/>
        </p:nvSpPr>
        <p:spPr>
          <a:xfrm>
            <a:off x="10394383" y="4385161"/>
            <a:ext cx="6111240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7470890125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7415476796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9631864092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8120272815</a:t>
            </a:r>
          </a:p>
        </p:txBody>
      </p:sp>
      <p:sp>
        <p:nvSpPr>
          <p:cNvPr id="9" name="Google Shape;150;p8">
            <a:extLst>
              <a:ext uri="{FF2B5EF4-FFF2-40B4-BE49-F238E27FC236}">
                <a16:creationId xmlns:a16="http://schemas.microsoft.com/office/drawing/2014/main" id="{5E7B0D58-128E-4656-A821-CA12F723A152}"/>
              </a:ext>
            </a:extLst>
          </p:cNvPr>
          <p:cNvSpPr txBox="1"/>
          <p:nvPr/>
        </p:nvSpPr>
        <p:spPr>
          <a:xfrm>
            <a:off x="7973675" y="3372448"/>
            <a:ext cx="8070241" cy="72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Contact Details</a:t>
            </a:r>
            <a:endParaRPr lang="en-US" sz="4220" b="1" i="0" u="none" strike="noStrike" cap="none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7B7E61-5A06-4720-A359-3FC2DF2EE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3282" y="636316"/>
            <a:ext cx="2523432" cy="20903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8632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97160" name="Google Shape;157;p9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3" name="Google Shape;158;p9"/>
          <p:cNvSpPr txBox="1"/>
          <p:nvPr/>
        </p:nvSpPr>
        <p:spPr>
          <a:xfrm>
            <a:off x="3326647" y="3577605"/>
            <a:ext cx="11803723" cy="3242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585</Words>
  <Application>Microsoft Office PowerPoint</Application>
  <PresentationFormat>Custom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Arial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SM-E156B</dc:creator>
  <cp:lastModifiedBy>aashaysangam142@outlook.com</cp:lastModifiedBy>
  <cp:revision>7</cp:revision>
  <dcterms:created xsi:type="dcterms:W3CDTF">2006-08-15T13:00:00Z</dcterms:created>
  <dcterms:modified xsi:type="dcterms:W3CDTF">2025-07-05T04:24:57Z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3a417fe7efcc4ec2ba6723289979be91</vt:lpwstr>
  </property>
</Properties>
</file>